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Playfair Displ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526C9F-F3B7-4200-8C5E-158D21451BF2}">
  <a:tblStyle styleId="{7E526C9F-F3B7-4200-8C5E-158D21451B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PlayfairDisplay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dc337b3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dc337b3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3f5daba7e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3f5daba7e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486ee7f4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486ee7f4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95a77cc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995a77cc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f68e936f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bf68e936f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f68e936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f68e936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f68e936f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f68e936f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f68e936f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f68e936f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f68e936f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f68e936f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f68e936f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f68e936f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75603190b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75603190b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.jpg"/><Relationship Id="rId5" Type="http://schemas.openxmlformats.org/officeDocument/2006/relationships/image" Target="../media/image2.jpg"/><Relationship Id="rId6" Type="http://schemas.openxmlformats.org/officeDocument/2006/relationships/image" Target="../media/image8.png"/><Relationship Id="rId7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1.jpg"/><Relationship Id="rId6" Type="http://schemas.openxmlformats.org/officeDocument/2006/relationships/image" Target="../media/image20.jpg"/><Relationship Id="rId7" Type="http://schemas.openxmlformats.org/officeDocument/2006/relationships/image" Target="../media/image22.png"/><Relationship Id="rId8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5.jpg"/><Relationship Id="rId5" Type="http://schemas.openxmlformats.org/officeDocument/2006/relationships/image" Target="../media/image15.jpg"/><Relationship Id="rId6" Type="http://schemas.openxmlformats.org/officeDocument/2006/relationships/image" Target="../media/image24.jpg"/><Relationship Id="rId7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373300" y="1552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March 13, 2021</a:t>
            </a:r>
            <a:endParaRPr b="1"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09:00 am - 11:00 am (UTC)</a:t>
            </a:r>
            <a:endParaRPr b="1"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13"/>
          <p:cNvSpPr txBox="1"/>
          <p:nvPr>
            <p:ph type="title"/>
          </p:nvPr>
        </p:nvSpPr>
        <p:spPr>
          <a:xfrm>
            <a:off x="373300" y="1854325"/>
            <a:ext cx="85206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Times New Roman"/>
                <a:ea typeface="Times New Roman"/>
                <a:cs typeface="Times New Roman"/>
                <a:sym typeface="Times New Roman"/>
              </a:rPr>
              <a:t>NETWORKS AND GRAPHS IN R FOR BIOLOGY</a:t>
            </a:r>
            <a:endParaRPr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500" y="97763"/>
            <a:ext cx="1288475" cy="113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8000" y="99225"/>
            <a:ext cx="1505000" cy="1151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75" y="99225"/>
            <a:ext cx="1505000" cy="8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6675" y="99225"/>
            <a:ext cx="1734578" cy="11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3314" y="30701"/>
            <a:ext cx="1288475" cy="12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/>
        </p:nvSpPr>
        <p:spPr>
          <a:xfrm>
            <a:off x="592800" y="1702925"/>
            <a:ext cx="7958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rgbClr val="88398A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b="1" sz="5400">
              <a:solidFill>
                <a:srgbClr val="88398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382275" y="139025"/>
            <a:ext cx="846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88398A"/>
                </a:solidFill>
                <a:latin typeface="Calibri"/>
                <a:ea typeface="Calibri"/>
                <a:cs typeface="Calibri"/>
                <a:sym typeface="Calibri"/>
              </a:rPr>
              <a:t>Launch of R-Ladies Africa</a:t>
            </a:r>
            <a:endParaRPr b="1" sz="3000">
              <a:solidFill>
                <a:srgbClr val="88398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700" y="785525"/>
            <a:ext cx="2418025" cy="25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376" y="3581950"/>
            <a:ext cx="1288475" cy="131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4725" y="3581921"/>
            <a:ext cx="1104325" cy="139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675" y="3679575"/>
            <a:ext cx="1288476" cy="1195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4975" y="3637000"/>
            <a:ext cx="1104325" cy="12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04114" y="3642001"/>
            <a:ext cx="1288475" cy="12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/>
        </p:nvSpPr>
        <p:spPr>
          <a:xfrm>
            <a:off x="105200" y="943850"/>
            <a:ext cx="846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88398A"/>
                </a:solidFill>
                <a:latin typeface="Calibri"/>
                <a:ea typeface="Calibri"/>
                <a:cs typeface="Calibri"/>
                <a:sym typeface="Calibri"/>
              </a:rPr>
              <a:t>Thank you on behalf of </a:t>
            </a:r>
            <a:endParaRPr b="1" sz="4200">
              <a:solidFill>
                <a:srgbClr val="88398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975" y="1859250"/>
            <a:ext cx="2418025" cy="25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Google Shape;70;p14"/>
          <p:cNvGraphicFramePr/>
          <p:nvPr/>
        </p:nvGraphicFramePr>
        <p:xfrm>
          <a:off x="188950" y="55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{7E526C9F-F3B7-4200-8C5E-158D21451BF2}</a:tableStyleId>
              </a:tblPr>
              <a:tblGrid>
                <a:gridCol w="1877300"/>
                <a:gridCol w="1122550"/>
                <a:gridCol w="3541200"/>
                <a:gridCol w="2225050"/>
              </a:tblGrid>
              <a:tr h="44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 (EAT/ GMT+3)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Duration 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Activity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Responsible Group/ Person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12:00 pm - 12:05 pm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minutes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Participants join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12:05 pm - 12:10 pm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minutes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Welcoming participants and outlining agenda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R-Ladies Nairobi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12:10 pm - 12:20 pm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 minutes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Introduction of the collaborating groups and organisers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R-Ladies Abuja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12:20 pm - 12:25 pm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minutes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Introducing the speaker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R-Ladies Tunis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12:25 pm - 13:25 pm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 minutes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Talk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Dr. Susan Holmes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13:25 pm - 13:55 pm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 minutes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 &amp; A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R-Ladies Jozi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13:55 pm - 14:00 pm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minutes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Launch of R-Ladies Africa/ c</a:t>
                      </a: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losing remarks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R-Ladies Algiers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1" name="Google Shape;71;p14"/>
          <p:cNvSpPr txBox="1"/>
          <p:nvPr/>
        </p:nvSpPr>
        <p:spPr>
          <a:xfrm>
            <a:off x="1084250" y="0"/>
            <a:ext cx="6251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R-Ladies Nairobi Organizers</a:t>
            </a:r>
            <a:endParaRPr/>
          </a:p>
        </p:txBody>
      </p:sp>
      <p:grpSp>
        <p:nvGrpSpPr>
          <p:cNvPr id="77" name="Google Shape;77;p15"/>
          <p:cNvGrpSpPr/>
          <p:nvPr/>
        </p:nvGrpSpPr>
        <p:grpSpPr>
          <a:xfrm>
            <a:off x="2510447" y="3350559"/>
            <a:ext cx="2330361" cy="1139450"/>
            <a:chOff x="2665270" y="3274300"/>
            <a:chExt cx="2170200" cy="1139450"/>
          </a:xfrm>
        </p:grpSpPr>
        <p:sp>
          <p:nvSpPr>
            <p:cNvPr id="78" name="Google Shape;78;p15"/>
            <p:cNvSpPr/>
            <p:nvPr/>
          </p:nvSpPr>
          <p:spPr>
            <a:xfrm>
              <a:off x="2665270" y="3274300"/>
              <a:ext cx="2170200" cy="405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" sz="2000" u="none" cap="none" strike="noStrike">
                  <a:solidFill>
                    <a:srgbClr val="181818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Ma</a:t>
              </a:r>
              <a:r>
                <a:rPr b="1" lang="en" sz="2000">
                  <a:solidFill>
                    <a:srgbClr val="181818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rgaret</a:t>
              </a:r>
              <a:r>
                <a:rPr b="1" i="0" lang="en" sz="2000" u="none" cap="none" strike="noStrike">
                  <a:solidFill>
                    <a:srgbClr val="181818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 Wanjiru </a:t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 txBox="1"/>
            <p:nvPr/>
          </p:nvSpPr>
          <p:spPr>
            <a:xfrm>
              <a:off x="2735759" y="3787650"/>
              <a:ext cx="2029200" cy="6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" sz="16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Financial Risk Analyst</a:t>
              </a:r>
              <a:r>
                <a:rPr b="0" i="0" lang="en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					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0" name="Google Shape;80;p15"/>
          <p:cNvGrpSpPr/>
          <p:nvPr/>
        </p:nvGrpSpPr>
        <p:grpSpPr>
          <a:xfrm>
            <a:off x="6936566" y="3494005"/>
            <a:ext cx="2118559" cy="1365818"/>
            <a:chOff x="6841100" y="3568425"/>
            <a:chExt cx="2171100" cy="1296088"/>
          </a:xfrm>
        </p:grpSpPr>
        <p:sp>
          <p:nvSpPr>
            <p:cNvPr id="81" name="Google Shape;81;p15"/>
            <p:cNvSpPr/>
            <p:nvPr/>
          </p:nvSpPr>
          <p:spPr>
            <a:xfrm>
              <a:off x="6841100" y="3568425"/>
              <a:ext cx="2171100" cy="533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" sz="2000" u="none" cap="none" strike="noStrike">
                  <a:solidFill>
                    <a:srgbClr val="181818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Shelmith Kariuki 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 txBox="1"/>
            <p:nvPr/>
          </p:nvSpPr>
          <p:spPr>
            <a:xfrm>
              <a:off x="6841554" y="3950713"/>
              <a:ext cx="2170200" cy="9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" sz="16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Senior Data Analyst , Co-organizer- AfricaR &amp; NairobiR					</a:t>
              </a:r>
              <a:endParaRPr b="0" i="1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9875" y="1212450"/>
            <a:ext cx="2029200" cy="222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15"/>
          <p:cNvGrpSpPr/>
          <p:nvPr/>
        </p:nvGrpSpPr>
        <p:grpSpPr>
          <a:xfrm>
            <a:off x="4765200" y="1212450"/>
            <a:ext cx="2194088" cy="3368038"/>
            <a:chOff x="4745700" y="1169850"/>
            <a:chExt cx="2194088" cy="3368038"/>
          </a:xfrm>
        </p:grpSpPr>
        <p:sp>
          <p:nvSpPr>
            <p:cNvPr id="85" name="Google Shape;85;p15"/>
            <p:cNvSpPr/>
            <p:nvPr/>
          </p:nvSpPr>
          <p:spPr>
            <a:xfrm>
              <a:off x="4886588" y="3307958"/>
              <a:ext cx="2053200" cy="794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" sz="2000" u="none" cap="none" strike="noStrike">
                  <a:solidFill>
                    <a:srgbClr val="181818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Faith Musili </a:t>
              </a:r>
              <a:endParaRPr b="1" i="0" sz="20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" sz="2000" u="none" cap="none" strike="noStrike">
                  <a:solidFill>
                    <a:srgbClr val="181818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  </a:t>
              </a:r>
              <a:endParaRPr b="1" i="0" sz="20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1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" name="Google Shape;86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68250" y="1169850"/>
              <a:ext cx="1782600" cy="2222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15"/>
            <p:cNvSpPr txBox="1"/>
            <p:nvPr/>
          </p:nvSpPr>
          <p:spPr>
            <a:xfrm>
              <a:off x="4745700" y="3911788"/>
              <a:ext cx="2027700" cy="6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" sz="16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Senior Data Analyst				</a:t>
              </a:r>
              <a:endParaRPr b="0" i="1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8" name="Google Shape;88;p15"/>
          <p:cNvGrpSpPr/>
          <p:nvPr/>
        </p:nvGrpSpPr>
        <p:grpSpPr>
          <a:xfrm>
            <a:off x="311694" y="3279535"/>
            <a:ext cx="2029200" cy="1258352"/>
            <a:chOff x="311694" y="3279535"/>
            <a:chExt cx="2029200" cy="1258352"/>
          </a:xfrm>
        </p:grpSpPr>
        <p:sp>
          <p:nvSpPr>
            <p:cNvPr id="89" name="Google Shape;89;p15"/>
            <p:cNvSpPr txBox="1"/>
            <p:nvPr/>
          </p:nvSpPr>
          <p:spPr>
            <a:xfrm>
              <a:off x="593388" y="3911788"/>
              <a:ext cx="1689600" cy="6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" sz="16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Biostatistician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	</a:t>
              </a:r>
              <a:r>
                <a:rPr b="0" i="0" lang="en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				</a:t>
              </a:r>
              <a:endPara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11694" y="3279535"/>
              <a:ext cx="2029200" cy="371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181818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sz="2000">
                <a:solidFill>
                  <a:srgbClr val="181818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" sz="2000" u="none" cap="none" strike="noStrike">
                  <a:solidFill>
                    <a:srgbClr val="181818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Lucy Njoki </a:t>
              </a:r>
              <a:endPara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">
            <a:off x="311787" y="1088427"/>
            <a:ext cx="2118499" cy="234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 rotWithShape="1">
          <a:blip r:embed="rId6">
            <a:alphaModFix/>
          </a:blip>
          <a:srcRect b="0" l="5877" r="19350" t="0"/>
          <a:stretch/>
        </p:blipFill>
        <p:spPr>
          <a:xfrm>
            <a:off x="2616400" y="1088425"/>
            <a:ext cx="2118476" cy="234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425" y="182000"/>
            <a:ext cx="1158068" cy="83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370050" y="228675"/>
            <a:ext cx="8403900" cy="5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R-Ladies Abuja Organizers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00" y="0"/>
            <a:ext cx="938350" cy="10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8563" y="1322975"/>
            <a:ext cx="1666875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3029075" y="3143588"/>
            <a:ext cx="3085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Bilikisu Wunmi Aderinto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3088050" y="3536650"/>
            <a:ext cx="296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Business Data Analyst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370050" y="241975"/>
            <a:ext cx="8403900" cy="5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R-Ladies Tunis Organizers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0" y="80575"/>
            <a:ext cx="870300" cy="8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75" y="950875"/>
            <a:ext cx="7731651" cy="20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575" y="3122800"/>
            <a:ext cx="7431702" cy="174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276950" y="497600"/>
            <a:ext cx="8403900" cy="5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R-Ladies Algiers Organizers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0" y="80575"/>
            <a:ext cx="1150850" cy="11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3022300" y="3818175"/>
            <a:ext cx="4244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BENADROUCHE Kamila 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                </a:t>
            </a:r>
            <a:r>
              <a:rPr i="1" lang="en" sz="1600">
                <a:latin typeface="Lato"/>
                <a:ea typeface="Lato"/>
                <a:cs typeface="Lato"/>
                <a:sym typeface="Lato"/>
              </a:rPr>
              <a:t>Economic studies Engineer</a:t>
            </a:r>
            <a:endParaRPr i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175" y="1160038"/>
            <a:ext cx="2692551" cy="26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213950" y="429388"/>
            <a:ext cx="8403900" cy="5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R-Ladies Jozi Organizers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5" y="17050"/>
            <a:ext cx="989336" cy="1145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850" y="1231325"/>
            <a:ext cx="23622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2200" y="1231320"/>
            <a:ext cx="23622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941325" y="36628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Vebashini Naidoo</a:t>
            </a:r>
            <a:endParaRPr b="1" sz="2000" u="sng">
              <a:solidFill>
                <a:srgbClr val="0097A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rain South Africa</a:t>
            </a:r>
            <a:endParaRPr i="1" sz="16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4693225" y="369210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Inger Fabris-Rotelli</a:t>
            </a:r>
            <a:endParaRPr b="1" sz="2000" u="sng">
              <a:solidFill>
                <a:srgbClr val="0097A7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University of Pretoria</a:t>
            </a:r>
            <a:endParaRPr i="1" sz="16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80575"/>
            <a:ext cx="8403900" cy="5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Our 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lang="en" sz="3600">
                <a:latin typeface="Times New Roman"/>
                <a:ea typeface="Times New Roman"/>
                <a:cs typeface="Times New Roman"/>
                <a:sym typeface="Times New Roman"/>
              </a:rPr>
              <a:t>rainer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450" y="628075"/>
            <a:ext cx="4179251" cy="33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2324450" y="3944500"/>
            <a:ext cx="5039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Calibri"/>
                <a:ea typeface="Calibri"/>
                <a:cs typeface="Calibri"/>
                <a:sym typeface="Calibri"/>
              </a:rPr>
              <a:t>Dr. Susan Holmes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Professor of Statistics at Stanford University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/>
        </p:nvSpPr>
        <p:spPr>
          <a:xfrm>
            <a:off x="655500" y="1194575"/>
            <a:ext cx="80982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Session</a:t>
            </a:r>
            <a:endParaRPr b="1"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88398A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